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45</c:v>
                </c:pt>
                <c:pt idx="2">
                  <c:v>40</c:v>
                </c:pt>
                <c:pt idx="3">
                  <c:v>44</c:v>
                </c:pt>
                <c:pt idx="4">
                  <c:v>45</c:v>
                </c:pt>
                <c:pt idx="5">
                  <c:v>42</c:v>
                </c:pt>
                <c:pt idx="6">
                  <c:v>44</c:v>
                </c:pt>
                <c:pt idx="7">
                  <c:v>46</c:v>
                </c:pt>
                <c:pt idx="8">
                  <c:v>40</c:v>
                </c:pt>
                <c:pt idx="9">
                  <c:v>48</c:v>
                </c:pt>
                <c:pt idx="10">
                  <c:v>46</c:v>
                </c:pt>
                <c:pt idx="11">
                  <c:v>42</c:v>
                </c:pt>
                <c:pt idx="12">
                  <c:v>49</c:v>
                </c:pt>
                <c:pt idx="13">
                  <c:v>40</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34</c:v>
                </c:pt>
                <c:pt idx="2">
                  <c:v>26</c:v>
                </c:pt>
                <c:pt idx="3">
                  <c:v>29</c:v>
                </c:pt>
                <c:pt idx="4">
                  <c:v>30</c:v>
                </c:pt>
                <c:pt idx="5">
                  <c:v>28</c:v>
                </c:pt>
                <c:pt idx="6">
                  <c:v>25</c:v>
                </c:pt>
                <c:pt idx="7">
                  <c:v>31</c:v>
                </c:pt>
                <c:pt idx="8">
                  <c:v>27</c:v>
                </c:pt>
                <c:pt idx="9">
                  <c:v>30</c:v>
                </c:pt>
                <c:pt idx="10">
                  <c:v>27</c:v>
                </c:pt>
                <c:pt idx="11">
                  <c:v>32</c:v>
                </c:pt>
                <c:pt idx="12">
                  <c:v>30</c:v>
                </c:pt>
                <c:pt idx="13">
                  <c:v>32</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25</c:v>
                </c:pt>
                <c:pt idx="1">
                  <c:v>23</c:v>
                </c:pt>
                <c:pt idx="2">
                  <c:v>24</c:v>
                </c:pt>
                <c:pt idx="3">
                  <c:v>23</c:v>
                </c:pt>
                <c:pt idx="4">
                  <c:v>24</c:v>
                </c:pt>
                <c:pt idx="5">
                  <c:v>22</c:v>
                </c:pt>
                <c:pt idx="6">
                  <c:v>18</c:v>
                </c:pt>
                <c:pt idx="7">
                  <c:v>18</c:v>
                </c:pt>
                <c:pt idx="8">
                  <c:v>25</c:v>
                </c:pt>
                <c:pt idx="9">
                  <c:v>16</c:v>
                </c:pt>
                <c:pt idx="10">
                  <c:v>20</c:v>
                </c:pt>
                <c:pt idx="11">
                  <c:v>15</c:v>
                </c:pt>
                <c:pt idx="12">
                  <c:v>16</c:v>
                </c:pt>
                <c:pt idx="13">
                  <c:v>16</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20</c:v>
                </c:pt>
                <c:pt idx="1">
                  <c:v>7</c:v>
                </c:pt>
                <c:pt idx="2">
                  <c:v>18</c:v>
                </c:pt>
                <c:pt idx="3">
                  <c:v>8</c:v>
                </c:pt>
                <c:pt idx="4">
                  <c:v>9</c:v>
                </c:pt>
                <c:pt idx="5">
                  <c:v>18</c:v>
                </c:pt>
                <c:pt idx="6">
                  <c:v>12</c:v>
                </c:pt>
                <c:pt idx="7">
                  <c:v>13</c:v>
                </c:pt>
                <c:pt idx="8">
                  <c:v>23</c:v>
                </c:pt>
                <c:pt idx="9">
                  <c:v>19</c:v>
                </c:pt>
                <c:pt idx="10">
                  <c:v>8</c:v>
                </c:pt>
                <c:pt idx="11">
                  <c:v>12</c:v>
                </c:pt>
                <c:pt idx="12">
                  <c:v>15</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45</c:v>
                </c:pt>
                <c:pt idx="2">
                  <c:v>45</c:v>
                </c:pt>
                <c:pt idx="3">
                  <c:v>41</c:v>
                </c:pt>
                <c:pt idx="4">
                  <c:v>49</c:v>
                </c:pt>
                <c:pt idx="5">
                  <c:v>45</c:v>
                </c:pt>
                <c:pt idx="6">
                  <c:v>42</c:v>
                </c:pt>
                <c:pt idx="7">
                  <c:v>47</c:v>
                </c:pt>
                <c:pt idx="8">
                  <c:v>47</c:v>
                </c:pt>
                <c:pt idx="9">
                  <c:v>41</c:v>
                </c:pt>
                <c:pt idx="10">
                  <c:v>45</c:v>
                </c:pt>
                <c:pt idx="11">
                  <c:v>48</c:v>
                </c:pt>
                <c:pt idx="12">
                  <c:v>48</c:v>
                </c:pt>
                <c:pt idx="13">
                  <c:v>42</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30</c:v>
                </c:pt>
                <c:pt idx="3">
                  <c:v>35</c:v>
                </c:pt>
                <c:pt idx="4">
                  <c:v>33</c:v>
                </c:pt>
                <c:pt idx="5">
                  <c:v>32</c:v>
                </c:pt>
                <c:pt idx="6">
                  <c:v>25</c:v>
                </c:pt>
                <c:pt idx="7">
                  <c:v>32</c:v>
                </c:pt>
                <c:pt idx="8">
                  <c:v>28</c:v>
                </c:pt>
                <c:pt idx="9">
                  <c:v>29</c:v>
                </c:pt>
                <c:pt idx="10">
                  <c:v>31</c:v>
                </c:pt>
                <c:pt idx="11">
                  <c:v>28</c:v>
                </c:pt>
                <c:pt idx="12">
                  <c:v>30</c:v>
                </c:pt>
                <c:pt idx="13">
                  <c:v>30</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17</c:v>
                </c:pt>
                <c:pt idx="2">
                  <c:v>24</c:v>
                </c:pt>
                <c:pt idx="3">
                  <c:v>15</c:v>
                </c:pt>
                <c:pt idx="4">
                  <c:v>23</c:v>
                </c:pt>
                <c:pt idx="5">
                  <c:v>16</c:v>
                </c:pt>
                <c:pt idx="6">
                  <c:v>21</c:v>
                </c:pt>
                <c:pt idx="7">
                  <c:v>21</c:v>
                </c:pt>
                <c:pt idx="8">
                  <c:v>18</c:v>
                </c:pt>
                <c:pt idx="9">
                  <c:v>22</c:v>
                </c:pt>
                <c:pt idx="10">
                  <c:v>22</c:v>
                </c:pt>
                <c:pt idx="11">
                  <c:v>24</c:v>
                </c:pt>
                <c:pt idx="12">
                  <c:v>24</c:v>
                </c:pt>
                <c:pt idx="13">
                  <c:v>16</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5</c:v>
                </c:pt>
                <c:pt idx="1">
                  <c:v>14</c:v>
                </c:pt>
                <c:pt idx="2">
                  <c:v>12</c:v>
                </c:pt>
                <c:pt idx="3">
                  <c:v>6</c:v>
                </c:pt>
                <c:pt idx="4">
                  <c:v>19</c:v>
                </c:pt>
                <c:pt idx="5">
                  <c:v>21</c:v>
                </c:pt>
                <c:pt idx="6">
                  <c:v>12</c:v>
                </c:pt>
                <c:pt idx="7">
                  <c:v>25</c:v>
                </c:pt>
                <c:pt idx="8">
                  <c:v>16</c:v>
                </c:pt>
                <c:pt idx="9">
                  <c:v>19</c:v>
                </c:pt>
                <c:pt idx="10">
                  <c:v>5</c:v>
                </c:pt>
                <c:pt idx="11">
                  <c:v>16</c:v>
                </c:pt>
                <c:pt idx="12">
                  <c:v>23</c:v>
                </c:pt>
                <c:pt idx="13">
                  <c:v>23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50</c:v>
                </c:pt>
                <c:pt idx="2">
                  <c:v>46</c:v>
                </c:pt>
                <c:pt idx="3">
                  <c:v>40</c:v>
                </c:pt>
                <c:pt idx="4">
                  <c:v>42</c:v>
                </c:pt>
                <c:pt idx="5">
                  <c:v>40</c:v>
                </c:pt>
                <c:pt idx="6">
                  <c:v>42</c:v>
                </c:pt>
                <c:pt idx="7">
                  <c:v>42</c:v>
                </c:pt>
                <c:pt idx="8">
                  <c:v>40</c:v>
                </c:pt>
                <c:pt idx="9">
                  <c:v>42</c:v>
                </c:pt>
                <c:pt idx="10">
                  <c:v>44</c:v>
                </c:pt>
                <c:pt idx="11">
                  <c:v>47</c:v>
                </c:pt>
                <c:pt idx="12">
                  <c:v>46</c:v>
                </c:pt>
                <c:pt idx="13">
                  <c:v>40</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28</c:v>
                </c:pt>
                <c:pt idx="2">
                  <c:v>29</c:v>
                </c:pt>
                <c:pt idx="3">
                  <c:v>30</c:v>
                </c:pt>
                <c:pt idx="4">
                  <c:v>30</c:v>
                </c:pt>
                <c:pt idx="5">
                  <c:v>28</c:v>
                </c:pt>
                <c:pt idx="6">
                  <c:v>35</c:v>
                </c:pt>
                <c:pt idx="7">
                  <c:v>35</c:v>
                </c:pt>
                <c:pt idx="8">
                  <c:v>25</c:v>
                </c:pt>
                <c:pt idx="9">
                  <c:v>31</c:v>
                </c:pt>
                <c:pt idx="10">
                  <c:v>28</c:v>
                </c:pt>
                <c:pt idx="11">
                  <c:v>30</c:v>
                </c:pt>
                <c:pt idx="12">
                  <c:v>26</c:v>
                </c:pt>
                <c:pt idx="13">
                  <c:v>27</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16</c:v>
                </c:pt>
                <c:pt idx="2">
                  <c:v>22</c:v>
                </c:pt>
                <c:pt idx="3">
                  <c:v>24</c:v>
                </c:pt>
                <c:pt idx="4">
                  <c:v>19</c:v>
                </c:pt>
                <c:pt idx="5">
                  <c:v>19</c:v>
                </c:pt>
                <c:pt idx="6">
                  <c:v>22</c:v>
                </c:pt>
                <c:pt idx="7">
                  <c:v>19</c:v>
                </c:pt>
                <c:pt idx="8">
                  <c:v>15</c:v>
                </c:pt>
                <c:pt idx="9">
                  <c:v>21</c:v>
                </c:pt>
                <c:pt idx="10">
                  <c:v>22</c:v>
                </c:pt>
                <c:pt idx="11">
                  <c:v>23</c:v>
                </c:pt>
                <c:pt idx="12">
                  <c:v>17</c:v>
                </c:pt>
                <c:pt idx="13">
                  <c:v>16</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10</c:v>
                </c:pt>
                <c:pt idx="1">
                  <c:v>18</c:v>
                </c:pt>
                <c:pt idx="2">
                  <c:v>9</c:v>
                </c:pt>
                <c:pt idx="3">
                  <c:v>20</c:v>
                </c:pt>
                <c:pt idx="4">
                  <c:v>15</c:v>
                </c:pt>
                <c:pt idx="5">
                  <c:v>15</c:v>
                </c:pt>
                <c:pt idx="6">
                  <c:v>8</c:v>
                </c:pt>
                <c:pt idx="7">
                  <c:v>15</c:v>
                </c:pt>
                <c:pt idx="8">
                  <c:v>14</c:v>
                </c:pt>
                <c:pt idx="9">
                  <c:v>17</c:v>
                </c:pt>
                <c:pt idx="10">
                  <c:v>10</c:v>
                </c:pt>
                <c:pt idx="11">
                  <c:v>16</c:v>
                </c:pt>
                <c:pt idx="12">
                  <c:v>20</c:v>
                </c:pt>
                <c:pt idx="13">
                  <c:v>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1.2</c:v>
                </c:pt>
                <c:pt idx="1">
                  <c:v>1.35</c:v>
                </c:pt>
                <c:pt idx="2">
                  <c:v>1.5</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 Fish, Crustaceans, Mollusks, Other Seafood
Product Type: Fresh, Frozen Dried, Smoked, Canned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Sea Food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National Fisheries Institute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Food Science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Seafood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Aquaculture</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Global Aquaculture Alliance</a:t>
                      </a:r>
                    </a:p>
                  </a:txBody>
                  <a:tcPr marL="9525" marR="9525" marT="9525" marB="0" anchor="ctr"/>
                </a:tc>
                <a:tc>
                  <a:txBody>
                    <a:bodyPr/>
                    <a:lstStyle/>
                    <a:p>
                      <a:pPr marL="91440" algn="l" fontAlgn="b"/>
                      <a:r>
                        <a:rPr lang="en-US" sz="1100" kern="1200" dirty="0">
                          <a:solidFill>
                            <a:schemeClr val="dk1"/>
                          </a:solidFill>
                          <a:latin typeface="+mn-lt"/>
                          <a:ea typeface="+mn-ea"/>
                          <a:cs typeface="+mn-cs"/>
                        </a:rPr>
                        <a:t>Food Research International</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Food and Agriculture Organization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Marine Science and Engineering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Seafood Sustainability Foundation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Fisheries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seafood market is projected to grow robustly from 2019 to 2032, with a CAGR of xxx%, driven primarily by increased consumption and changes in consumer preferences. The market size was USD xxx billion in 2019 and is expected to reach USD xxx billion by 2032, depicting a significant expansion. Market growth will be propelled by factors such as the rising health consciousness among consumers and the growing demand for protein-rich diets. However, market shares among vendors are expected to fluctuate during the forecast period due to variations in their product offerings. Nonetheless, the market presents substantial opportunities for vendors to expand their footprint globally by capitalizing on the trend of processed and convenience seafood products attracting a wider audience.</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Sea Food Market,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102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700</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Growing Health Consciousness: As health awareness increases globally, more consumers are being drawn towards seafood due to its high protein content and other beneficial nutrients, acting as a major driver toward market growth. Various health benefits associated with the consumption of seafood, such as improved heart health, sharper mental abilities, better eye health, and enhanced skin health, are further bolstering the market's expansion. Moreover, governments worldwide are taking initiatives to promote the intake of seafood, subtly aiding in market development.
Technological Advancements in Seafood Processing Methods: Advancements in technology are playing a crucial role in the global seafood market's growth. Modern techniques such as flash freezing have not only boosted seafood's shelf life but also retained its nutritional value, making it more appealing to health-conscious consumers. Furthermore, innovative packaging solutions are enabling effective temperature control, thereby maintaining quality and preventing spoilage. These technological strides are significantly contributing to a more efficient seafood industry, driving demand and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Sea Food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Sea Food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102 Billion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Sea Food Market,2032 </a:t>
            </a:r>
          </a:p>
          <a:p>
            <a:pPr algn="ctr">
              <a:lnSpc>
                <a:spcPct val="150000"/>
              </a:lnSpc>
            </a:pPr>
            <a:r>
              <a:rPr lang="en-US" sz="900" b="1" i="0" u="none" strike="noStrike" baseline="0" dirty="0">
                <a:solidFill>
                  <a:schemeClr val="tx1"/>
                </a:solidFill>
              </a:rPr>
              <a:t>700 Billion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Sea Food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burgeoning type industry, primarily driven by technological advancements and innovation, is proving to be a significant driving force for the global seafood market. The advent of new types and designs of fishing equipment and gears, navigation tools, and fish detection technologies are significantly improving the efficiency and productivity of sea fishing. Such advancements are facilitating the extraction of a broader and richer variety of seafood, meeting the surging global demand and positively influencing market growth.
The expanding type industry is also making sustainable fishing practices more attainable, contributing to the health of the global seafood market. Eco-friendly fishing gears, biodegradable packaging solutions for seafood, and technologies minimizing environmental degradation are among the new trends in the type industry. These trends are escalating the production and consumption of seafood globally, while also maintaining marine ecosystem health. The type industry's role in integrating sustainability with economic growth makes it a critical driver for the seafood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seafood market is facing significant challenges due to high initial investment and setup costs. Setting up infrastructures such as fishing vessels, aquaculture farms, processing facilities, cold storage, and equipment for preservation, packaging, and transportation requires substantial capital investment. These high entry costs deter potential market entrants, limiting competition, and potentially slowing the growth of the seafood market. Besides, fluctuating fuel prices add unpredictability to operating costs, adding another financial strain to operate in this sector.
The setup cost for adhering to environmental and food safety regulations is another factor increasing the initial investment in the seafood market. Implementing sustainable fishing practices, maintaining hygiene and safety standards, and ensuring traceability require hefty investments. While these steps are crucial for preserving marine ecosystems and ensuring consumer safety, they impose a substantial financial burden on businesses. Furthermore, these costs are even more onerous for small and medium enterprises, threatening their survival and hampering market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Sea Food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1" name="Rectangle 50"/>
          <p:cNvSpPr/>
          <p:nvPr/>
        </p:nvSpPr>
        <p:spPr>
          <a:xfrm>
            <a:off x="457200" y="2103120"/>
            <a:ext cx="554736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Fish</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Crustaceans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Mollusks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Seafood</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3" name="Rectangle 52"/>
          <p:cNvSpPr/>
          <p:nvPr/>
        </p:nvSpPr>
        <p:spPr>
          <a:xfrm>
            <a:off x="6187440" y="2103120"/>
            <a:ext cx="554736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Fresh</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Frozen Dried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Smoked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Canned</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
By Product Type</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Sea Food Market SIZE,  BY Type, 2019-2023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Sea Food Market: REGIONAL ANALYSIS, 2019-2023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Sea Food Market SIZE,  BY Type, 2019-2023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Sea Food Market SIZE,  BY Type, 2019-2023 (USD Billion)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Sea Food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Sea Food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OceanBounty Seafood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New York, USA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1.35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- 50+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Sea Food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OceanBounty Seafood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1995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New York, USA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 (NYSE: TECH)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1.5</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www.example.com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OceanBounty Seafood Inc is a leading global provider in the Global Sea Food Market market, offering innovative solutions that drive digital transformation across industries. With over 25 years of experience, the company has established itself as a trusted partner for organizations seeking to leverage cutting-edge technology. The company's comprehensive portfolio includes advanced analytics, cloud solutions, and enterprise software that enable businesses to optimize operations and achieve sustainable growth. Through continuous innovation and strategic partnerships, OceanBounty Seafood Inc maintains its position at the forefront of technological advancement, serving thousands of clients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Advanced Technology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OceanBounty Seafood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OceanBounty Seafood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OceanBounty Seafood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OceanBounty Seafood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km1</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km2</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Global Sea Food Market Size by Type (2025-2032)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Fish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 Crustaceans</a:t>
                      </a:r>
                    </a:p>
                  </a:txBody>
                  <a:tcPr>
                    <a:noFill/>
                    <a:lnL>
                      <a:noFill/>
                    </a:lnL>
                    <a:lnR>
                      <a:noFill/>
                    </a:lnR>
                    <a:lnT>
                      <a:noFill/>
                    </a:lnT>
                    <a:lnB>
                      <a:noFill/>
                    </a:lnB>
                  </a:tcPr>
                </a:tc>
                <a:tc>
                  <a:txBody>
                    <a:bodyPr/>
                    <a:lstStyle/>
                    <a:p>
                      <a:pPr>
                        <a:defRPr sz="1100" b="0">
                          <a:solidFill>
                            <a:srgbClr val="000000"/>
                          </a:solidFill>
                          <a:latin typeface="Calibri"/>
                        </a:defRPr>
                      </a:pPr>
                      <a:r>
                        <a:t>                    8.3.1. China</a:t>
                      </a:r>
                    </a:p>
                  </a:txBody>
                  <a:tcPr>
                    <a:noFill/>
                    <a:lnL>
                      <a:noFill/>
                    </a:lnL>
                    <a:lnR>
                      <a:noFill/>
                    </a:lnR>
                    <a:lnT>
                      <a:noFill/>
                    </a:lnT>
                    <a:lnB>
                      <a:noFill/>
                    </a:lnB>
                  </a:tcPr>
                </a:tc>
              </a:tr>
              <a:tr h="297180">
                <a:tc>
                  <a:txBody>
                    <a:bodyPr/>
                    <a:lstStyle/>
                    <a:p>
                      <a:pPr>
                        <a:defRPr sz="1100" b="0">
                          <a:solidFill>
                            <a:srgbClr val="000000"/>
                          </a:solidFill>
                          <a:latin typeface="Calibri"/>
                        </a:defRPr>
                      </a:pPr>
                      <a:r>
                        <a:t>          6.3. Mollusks</a:t>
                      </a:r>
                    </a:p>
                  </a:txBody>
                  <a:tcPr>
                    <a:noFill/>
                    <a:lnL>
                      <a:noFill/>
                    </a:lnL>
                    <a:lnR>
                      <a:noFill/>
                    </a:lnR>
                    <a:lnT>
                      <a:noFill/>
                    </a:lnT>
                    <a:lnB>
                      <a:noFill/>
                    </a:lnB>
                  </a:tcPr>
                </a:tc>
                <a:tc>
                  <a:txBody>
                    <a:bodyPr/>
                    <a:lstStyle/>
                    <a:p>
                      <a:pPr>
                        <a:defRPr sz="1100" b="0">
                          <a:solidFill>
                            <a:srgbClr val="000000"/>
                          </a:solidFill>
                          <a:latin typeface="Calibri"/>
                        </a:defRPr>
                      </a:pPr>
                      <a:r>
                        <a:t>                    8.3.2. India</a:t>
                      </a:r>
                    </a:p>
                  </a:txBody>
                  <a:tcPr>
                    <a:noFill/>
                    <a:lnL>
                      <a:noFill/>
                    </a:lnL>
                    <a:lnR>
                      <a:noFill/>
                    </a:lnR>
                    <a:lnT>
                      <a:noFill/>
                    </a:lnT>
                    <a:lnB>
                      <a:noFill/>
                    </a:lnB>
                  </a:tcPr>
                </a:tc>
              </a:tr>
              <a:tr h="297180">
                <a:tc>
                  <a:txBody>
                    <a:bodyPr/>
                    <a:lstStyle/>
                    <a:p>
                      <a:pPr>
                        <a:defRPr sz="1100" b="0">
                          <a:solidFill>
                            <a:srgbClr val="000000"/>
                          </a:solidFill>
                          <a:latin typeface="Calibri"/>
                        </a:defRPr>
                      </a:pPr>
                      <a:r>
                        <a:t>          6.4. Other Seafood</a:t>
                      </a:r>
                    </a:p>
                  </a:txBody>
                  <a:tcPr>
                    <a:noFill/>
                    <a:lnL>
                      <a:noFill/>
                    </a:lnL>
                    <a:lnR>
                      <a:noFill/>
                    </a:lnR>
                    <a:lnT>
                      <a:noFill/>
                    </a:lnT>
                    <a:lnB>
                      <a:noFill/>
                    </a:lnB>
                  </a:tcPr>
                </a:tc>
                <a:tc>
                  <a:txBody>
                    <a:bodyPr/>
                    <a:lstStyle/>
                    <a:p>
                      <a:pPr>
                        <a:defRPr sz="1100" b="0">
                          <a:solidFill>
                            <a:srgbClr val="000000"/>
                          </a:solidFill>
                          <a:latin typeface="Calibri"/>
                        </a:defRPr>
                      </a:pPr>
                      <a:r>
                        <a:t>                    8.3.3. Japan</a:t>
                      </a:r>
                    </a:p>
                  </a:txBody>
                  <a:tcPr>
                    <a:noFill/>
                    <a:lnL>
                      <a:noFill/>
                    </a:lnL>
                    <a:lnR>
                      <a:noFill/>
                    </a:lnR>
                    <a:lnT>
                      <a:noFill/>
                    </a:lnT>
                    <a:lnB>
                      <a:noFill/>
                    </a:lnB>
                  </a:tcPr>
                </a:tc>
              </a:tr>
              <a:tr h="297180">
                <a:tc>
                  <a:txBody>
                    <a:bodyPr/>
                    <a:lstStyle/>
                    <a:p>
                      <a:pPr>
                        <a:defRPr sz="1100" b="1">
                          <a:solidFill>
                            <a:srgbClr val="7030A0"/>
                          </a:solidFill>
                          <a:latin typeface="Calibri"/>
                        </a:defRPr>
                      </a:pPr>
                      <a:r>
                        <a:t>7. Global Sea Food Market Size by Product Type (2025-2032)</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0">
                          <a:solidFill>
                            <a:srgbClr val="000000"/>
                          </a:solidFill>
                          <a:latin typeface="Calibri"/>
                        </a:defRPr>
                      </a:pPr>
                      <a:r>
                        <a:t>          7.1. Fresh</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7.2. Frozen Dried</a:t>
                      </a:r>
                    </a:p>
                  </a:txBody>
                  <a:tcPr>
                    <a:noFill/>
                    <a:lnL>
                      <a:noFill/>
                    </a:lnL>
                    <a:lnR>
                      <a:noFill/>
                    </a:lnR>
                    <a:lnT>
                      <a:noFill/>
                    </a:lnT>
                    <a:lnB>
                      <a:noFill/>
                    </a:lnB>
                  </a:tcPr>
                </a:tc>
                <a:tc>
                  <a:txBody>
                    <a:bodyPr/>
                    <a:lstStyle/>
                    <a:p>
                      <a:pPr>
                        <a:defRPr sz="1100" b="0">
                          <a:solidFill>
                            <a:srgbClr val="000000"/>
                          </a:solidFill>
                          <a:latin typeface="Calibri"/>
                        </a:defRPr>
                      </a:pPr>
                      <a:r>
                        <a:t>          8.4. Latin America (By Type, By Product Type)</a:t>
                      </a:r>
                    </a:p>
                  </a:txBody>
                  <a:tcPr>
                    <a:noFill/>
                    <a:lnL>
                      <a:noFill/>
                    </a:lnL>
                    <a:lnR>
                      <a:noFill/>
                    </a:lnR>
                    <a:lnT>
                      <a:noFill/>
                    </a:lnT>
                    <a:lnB>
                      <a:noFill/>
                    </a:lnB>
                  </a:tcPr>
                </a:tc>
              </a:tr>
              <a:tr h="297180">
                <a:tc>
                  <a:txBody>
                    <a:bodyPr/>
                    <a:lstStyle/>
                    <a:p>
                      <a:pPr>
                        <a:defRPr sz="1100" b="0">
                          <a:solidFill>
                            <a:srgbClr val="000000"/>
                          </a:solidFill>
                          <a:latin typeface="Calibri"/>
                        </a:defRPr>
                      </a:pPr>
                      <a:r>
                        <a:t>          7.3. Smoked</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7.4. Canned</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Sea Food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Type, By Product Type)</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Type, By Product Type)</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Type, By Product Type)</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Type, By Product Type)</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 OceanBounty Seafood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Global Marine Delights Ltd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Bluewave Fish Distributors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Worldwide Seafood Plc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DeepSea Treasures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Universal Crustaceans Co</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Planetary Prawn Producers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FinGlobal Fishery Ltd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OceanScope Sea Products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TransGlobal Tuna Traders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